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70" r:id="rId8"/>
    <p:sldId id="265" r:id="rId9"/>
    <p:sldId id="266" r:id="rId10"/>
    <p:sldId id="267" r:id="rId11"/>
    <p:sldId id="268" r:id="rId12"/>
    <p:sldId id="269" r:id="rId1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580FA1-ECA3-4D70-BEBA-863FB2A67C8F}">
          <p14:sldIdLst>
            <p14:sldId id="256"/>
            <p14:sldId id="260"/>
            <p14:sldId id="261"/>
            <p14:sldId id="262"/>
            <p14:sldId id="263"/>
            <p14:sldId id="264"/>
            <p14:sldId id="270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E011734-A6E6-43DE-B59E-B693BB5ACB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61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4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3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6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6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3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1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E011734-A6E6-43DE-B59E-B693BB5ACB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68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E011734-A6E6-43DE-B59E-B693BB5ACB8E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6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tyoflfp.com/159/Shoreline-Master-Progra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4FFEB6A-EB86-4F1C-ACBB-030A8C542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06"/>
          <a:stretch/>
        </p:blipFill>
        <p:spPr>
          <a:xfrm>
            <a:off x="1" y="15564"/>
            <a:ext cx="12192000" cy="6842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72C14-E599-4271-ADC9-9FB68D543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62956"/>
            <a:ext cx="10782300" cy="4095044"/>
          </a:xfrm>
        </p:spPr>
        <p:txBody>
          <a:bodyPr/>
          <a:lstStyle/>
          <a:p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7000" dirty="0">
                <a:solidFill>
                  <a:srgbClr val="FFFF00"/>
                </a:solidFill>
              </a:rPr>
              <a:t>City of Lake Forest Park</a:t>
            </a:r>
            <a:br>
              <a:rPr lang="en-US" sz="7000" dirty="0">
                <a:solidFill>
                  <a:srgbClr val="FFFF00"/>
                </a:solidFill>
              </a:rPr>
            </a:br>
            <a:r>
              <a:rPr lang="en-US" sz="7000" dirty="0">
                <a:solidFill>
                  <a:srgbClr val="FFFF00"/>
                </a:solidFill>
              </a:rPr>
              <a:t>Shoreline Master Program</a:t>
            </a:r>
            <a:br>
              <a:rPr lang="en-US" sz="7000" dirty="0">
                <a:solidFill>
                  <a:srgbClr val="FFFF00"/>
                </a:solidFill>
              </a:rPr>
            </a:br>
            <a:r>
              <a:rPr lang="en-US" sz="7000" dirty="0">
                <a:solidFill>
                  <a:srgbClr val="FFFF00"/>
                </a:solidFill>
              </a:rPr>
              <a:t>Periodic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757E32-D215-493B-8368-D57B2B22D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9077" y="5212080"/>
            <a:ext cx="9228201" cy="1645920"/>
          </a:xfrm>
        </p:spPr>
        <p:txBody>
          <a:bodyPr>
            <a:normAutofit lnSpcReduction="10000"/>
          </a:bodyPr>
          <a:lstStyle/>
          <a:p>
            <a:pPr algn="ctr"/>
            <a:endParaRPr lang="en-US" dirty="0"/>
          </a:p>
          <a:p>
            <a:endParaRPr lang="en-US" dirty="0"/>
          </a:p>
          <a:p>
            <a:r>
              <a:rPr lang="en-US" dirty="0"/>
              <a:t>May 22,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14F941-B371-4DD5-BE11-16D2800D8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971" y="4323732"/>
            <a:ext cx="1514475" cy="137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B8EB97-FCA2-4E3A-A6A9-858434DA950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52" y="5960126"/>
            <a:ext cx="1824181" cy="633080"/>
          </a:xfrm>
          <a:prstGeom prst="rect">
            <a:avLst/>
          </a:prstGeom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F210AE21-D1CB-41E2-A0D2-98F3335D80D0}"/>
              </a:ext>
            </a:extLst>
          </p:cNvPr>
          <p:cNvSpPr txBox="1">
            <a:spLocks/>
          </p:cNvSpPr>
          <p:nvPr/>
        </p:nvSpPr>
        <p:spPr>
          <a:xfrm>
            <a:off x="10079042" y="6644502"/>
            <a:ext cx="4724400" cy="5948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sz="800" b="1" dirty="0">
                <a:solidFill>
                  <a:schemeClr val="bg1"/>
                </a:solidFill>
              </a:rPr>
              <a:t>Photo credit: en.Wikipedia.org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8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9912"/>
            <a:ext cx="10972800" cy="547511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Timeline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00"/>
                </a:solidFill>
              </a:rPr>
              <a:t>Open House – May 22</a:t>
            </a:r>
            <a:r>
              <a:rPr lang="en-US" sz="3200" baseline="30000" dirty="0">
                <a:solidFill>
                  <a:srgbClr val="FFFF00"/>
                </a:solidFill>
              </a:rPr>
              <a:t>nd</a:t>
            </a:r>
            <a:r>
              <a:rPr lang="en-US" sz="3200" dirty="0">
                <a:solidFill>
                  <a:srgbClr val="FFFF00"/>
                </a:solidFill>
              </a:rPr>
              <a:t> 2019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Joint Ecology\City public comment period – June – July 2019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Joint Ecology\City public hearing – July 2019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Local adoption by City Council – late summer – early fall 2019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1188720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9912"/>
            <a:ext cx="10972800" cy="547511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Additional information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Project website: </a:t>
            </a:r>
          </a:p>
          <a:p>
            <a:pPr marL="1188720" lvl="1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000" b="1" u="sng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https://www.cityoflfp.com/159/Shoreline-Master-Program</a:t>
            </a:r>
            <a:endParaRPr lang="en-US" sz="3000" b="1" u="sng" dirty="0">
              <a:solidFill>
                <a:srgbClr val="FFFF00"/>
              </a:solidFill>
            </a:endParaRPr>
          </a:p>
          <a:p>
            <a:pPr marL="1188720" lvl="1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bg1"/>
                </a:solidFill>
              </a:rPr>
              <a:t>Staff contact is Steve Bennett, Planning Director</a:t>
            </a:r>
          </a:p>
          <a:p>
            <a:pPr marL="1645920" lvl="2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(206) 957-2812</a:t>
            </a:r>
          </a:p>
          <a:p>
            <a:pPr marL="1645920" lvl="2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sbennett@ci.lake-forest-park.wa.us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0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226503"/>
            <a:ext cx="4724400" cy="5948519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Thanks for listening−questions?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C6BE182-8B3E-4F81-ABD7-579FFE9EF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8801C3-1F80-4DE5-AEFE-92A47F258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971" y="4323732"/>
            <a:ext cx="1514475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170542-E30D-4B57-A4F4-ACFECCA1A8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52" y="5960126"/>
            <a:ext cx="1824181" cy="633080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AD31EB0-2E40-4275-966A-990185DD0E13}"/>
              </a:ext>
            </a:extLst>
          </p:cNvPr>
          <p:cNvSpPr txBox="1">
            <a:spLocks/>
          </p:cNvSpPr>
          <p:nvPr/>
        </p:nvSpPr>
        <p:spPr>
          <a:xfrm>
            <a:off x="210267" y="5695332"/>
            <a:ext cx="4724400" cy="5948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sz="4400" b="1" dirty="0">
                <a:solidFill>
                  <a:schemeClr val="bg1"/>
                </a:solidFill>
              </a:rPr>
              <a:t>Thanks for listening−questions?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DB190AD-D23A-45CD-9F32-F10E3FBF1DE2}"/>
              </a:ext>
            </a:extLst>
          </p:cNvPr>
          <p:cNvSpPr txBox="1">
            <a:spLocks/>
          </p:cNvSpPr>
          <p:nvPr/>
        </p:nvSpPr>
        <p:spPr>
          <a:xfrm>
            <a:off x="10079042" y="6644502"/>
            <a:ext cx="4724400" cy="5948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r>
              <a:rPr lang="en-US" sz="800" b="1" dirty="0">
                <a:solidFill>
                  <a:schemeClr val="bg1"/>
                </a:solidFill>
              </a:rPr>
              <a:t>Photo credit: </a:t>
            </a:r>
            <a:r>
              <a:rPr lang="en-US" sz="800" b="1" dirty="0" err="1">
                <a:solidFill>
                  <a:schemeClr val="bg1"/>
                </a:solidFill>
              </a:rPr>
              <a:t>shawn.edmondson</a:t>
            </a:r>
            <a:r>
              <a:rPr lang="en-US" sz="800" b="1" dirty="0">
                <a:solidFill>
                  <a:schemeClr val="bg1"/>
                </a:solidFill>
              </a:rPr>
              <a:t> (Instagram)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Font typeface="Arial" pitchFamily="34" charset="0"/>
              <a:buNone/>
            </a:pP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0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9912"/>
            <a:ext cx="10972800" cy="5475110"/>
          </a:xfrm>
        </p:spPr>
        <p:txBody>
          <a:bodyPr/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What is a Shoreline Master Program (SMP)?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An SMP is a set of policies and regulations required by state law that has three basic principles:</a:t>
            </a:r>
          </a:p>
          <a:p>
            <a:pPr marL="118872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Protect the environmental resources of state shorelines</a:t>
            </a:r>
          </a:p>
          <a:p>
            <a:pPr marL="118872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Promote public access and enjoyment opportunities</a:t>
            </a:r>
          </a:p>
          <a:p>
            <a:pPr marL="118872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Give priority to uses that require a shoreline location 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 City comprehensively updated its SMP in 2013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 SMP is referenced in Lake Forest Park Municipal Code              (LFPMC) 16.18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9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9912"/>
            <a:ext cx="10972800" cy="5475110"/>
          </a:xfrm>
        </p:spPr>
        <p:txBody>
          <a:bodyPr/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Where does an SMP apply?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Applies to “Shorelines of the State,” which are waterbodies that meet certain criteria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As relevant to Lake Forest Park, this includes: </a:t>
            </a:r>
          </a:p>
          <a:p>
            <a:pPr marL="118872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Lakes &gt; 20 acres → Lake Washington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 Lake Forest Park, shoreline jurisdiction includes land within 200 feet of these waterbodies, as well as any associated wetlands and floodplain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0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4450ABA-3B81-4656-A16C-269F12BDF4B1}"/>
              </a:ext>
            </a:extLst>
          </p:cNvPr>
          <p:cNvGrpSpPr>
            <a:grpSpLocks/>
          </p:cNvGrpSpPr>
          <p:nvPr/>
        </p:nvGrpSpPr>
        <p:grpSpPr bwMode="auto">
          <a:xfrm>
            <a:off x="3967993" y="58723"/>
            <a:ext cx="5469622" cy="6799277"/>
            <a:chOff x="23" y="23"/>
            <a:chExt cx="9419" cy="1250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4AD37697-1D03-4838-A43C-05BE29683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" y="23"/>
              <a:ext cx="9419" cy="12506"/>
              <a:chOff x="23" y="23"/>
              <a:chExt cx="9419" cy="12506"/>
            </a:xfrm>
          </p:grpSpPr>
          <p:sp>
            <p:nvSpPr>
              <p:cNvPr id="4" name="Freeform 8">
                <a:extLst>
                  <a:ext uri="{FF2B5EF4-FFF2-40B4-BE49-F238E27FC236}">
                    <a16:creationId xmlns:a16="http://schemas.microsoft.com/office/drawing/2014/main" xmlns="" id="{73D84347-ABEC-4547-99B8-BC69ED92B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" y="23"/>
                <a:ext cx="9419" cy="2"/>
              </a:xfrm>
              <a:custGeom>
                <a:avLst/>
                <a:gdLst>
                  <a:gd name="T0" fmla="+- 0 23 23"/>
                  <a:gd name="T1" fmla="*/ T0 w 9419"/>
                  <a:gd name="T2" fmla="+- 0 9442 23"/>
                  <a:gd name="T3" fmla="*/ T2 w 941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419">
                    <a:moveTo>
                      <a:pt x="0" y="0"/>
                    </a:moveTo>
                    <a:lnTo>
                      <a:pt x="9419" y="0"/>
                    </a:lnTo>
                  </a:path>
                </a:pathLst>
              </a:custGeom>
              <a:noFill/>
              <a:ln w="2870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8ABA8B5B-C250-46FD-98FC-0F45AF509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" y="45"/>
                <a:ext cx="8078" cy="12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87C8AF3-668D-4BF7-9493-9424DE08843D}"/>
              </a:ext>
            </a:extLst>
          </p:cNvPr>
          <p:cNvSpPr/>
          <p:nvPr/>
        </p:nvSpPr>
        <p:spPr>
          <a:xfrm>
            <a:off x="8263156" y="3464342"/>
            <a:ext cx="35904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000" b="1" dirty="0">
                <a:solidFill>
                  <a:schemeClr val="bg1"/>
                </a:solidFill>
              </a:rPr>
              <a:t>&lt;-     &lt;- &lt;- </a:t>
            </a:r>
            <a:r>
              <a:rPr lang="en-US" b="1" dirty="0">
                <a:solidFill>
                  <a:schemeClr val="bg1"/>
                </a:solidFill>
              </a:rPr>
              <a:t>Shoreline Jurisdiction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D586A03-B7C9-47A3-8DC7-252BCA09A5A8}"/>
              </a:ext>
            </a:extLst>
          </p:cNvPr>
          <p:cNvSpPr/>
          <p:nvPr/>
        </p:nvSpPr>
        <p:spPr>
          <a:xfrm>
            <a:off x="105768" y="2991390"/>
            <a:ext cx="3467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b="1" dirty="0">
                <a:solidFill>
                  <a:schemeClr val="bg1"/>
                </a:solidFill>
              </a:rPr>
              <a:t>Shoreline Environment Designations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AAD5E9-A1EF-4AD7-8A06-1C62D7C2D8D8}"/>
              </a:ext>
            </a:extLst>
          </p:cNvPr>
          <p:cNvSpPr/>
          <p:nvPr/>
        </p:nvSpPr>
        <p:spPr>
          <a:xfrm rot="10800000">
            <a:off x="1518366" y="3325842"/>
            <a:ext cx="410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</a:rPr>
              <a:t>^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A4AA2E9-BC39-43F7-92E1-F8BCCC150882}"/>
              </a:ext>
            </a:extLst>
          </p:cNvPr>
          <p:cNvSpPr/>
          <p:nvPr/>
        </p:nvSpPr>
        <p:spPr>
          <a:xfrm rot="16200000">
            <a:off x="1512937" y="3164740"/>
            <a:ext cx="324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</a:rPr>
              <a:t>-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9F9FB2C-83E6-4EAF-8288-DFB68288D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55" y="4018340"/>
            <a:ext cx="2112322" cy="20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2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9912"/>
            <a:ext cx="10972800" cy="547511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What is an SMP periodic update?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 state requires all SMPs to be reviewed every eight years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Periodic review is intended to keep SMPs current with:</a:t>
            </a:r>
          </a:p>
          <a:p>
            <a:pPr marL="118872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Amendments to state laws</a:t>
            </a:r>
          </a:p>
          <a:p>
            <a:pPr marL="118872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Changes in local plans and regulations</a:t>
            </a:r>
          </a:p>
          <a:p>
            <a:pPr marL="118872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New or improved data and information </a:t>
            </a:r>
          </a:p>
          <a:p>
            <a:pPr marL="256032" lvl="1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11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9912"/>
            <a:ext cx="10972800" cy="547511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The SMP periodic update will </a:t>
            </a:r>
            <a:r>
              <a:rPr lang="en-US" sz="4400" b="1" u="sng" dirty="0">
                <a:solidFill>
                  <a:schemeClr val="bg1"/>
                </a:solidFill>
              </a:rPr>
              <a:t>not</a:t>
            </a:r>
            <a:r>
              <a:rPr lang="en-US" sz="4400" b="1" dirty="0">
                <a:solidFill>
                  <a:schemeClr val="bg1"/>
                </a:solidFill>
              </a:rPr>
              <a:t>: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Re-evaluate the ecological baseline which was established as part of the 2013 comprehensive update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Extensively assess no net loss criteria other than to ensure that proposed amendments do not result in degradation of the baseline condition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Change shoreline jurisdiction or environment designations</a:t>
            </a:r>
          </a:p>
          <a:p>
            <a:pPr marL="256032" lvl="1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5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1445"/>
            <a:ext cx="10972800" cy="547511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Gap Analysis Report Purpose</a:t>
            </a:r>
          </a:p>
          <a:p>
            <a:pPr marL="547243" indent="-457200">
              <a:buSzPct val="80000"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bg1"/>
                </a:solidFill>
              </a:rPr>
              <a:t>Consistency with:</a:t>
            </a:r>
          </a:p>
          <a:p>
            <a:pPr marL="547243" lvl="2" indent="0">
              <a:buSzPct val="80000"/>
              <a:buNone/>
            </a:pPr>
            <a:r>
              <a:rPr lang="en-US" sz="3000" dirty="0">
                <a:solidFill>
                  <a:schemeClr val="bg1"/>
                </a:solidFill>
              </a:rPr>
              <a:t>1. State legislative amendments </a:t>
            </a:r>
          </a:p>
          <a:p>
            <a:pPr marL="547243" lvl="2" indent="0">
              <a:buSzPct val="80000"/>
              <a:buNone/>
            </a:pPr>
            <a:r>
              <a:rPr lang="en-US" sz="3000" dirty="0">
                <a:solidFill>
                  <a:schemeClr val="bg1"/>
                </a:solidFill>
              </a:rPr>
              <a:t>2. Current critical areas regulations </a:t>
            </a:r>
          </a:p>
          <a:p>
            <a:pPr marL="1553083" lvl="4" indent="-457200">
              <a:buSzPct val="8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Ecology Best Available Science recommended revisions</a:t>
            </a:r>
          </a:p>
          <a:p>
            <a:pPr marL="547243" lvl="2" indent="0">
              <a:buSzPct val="80000"/>
              <a:buNone/>
            </a:pPr>
            <a:r>
              <a:rPr lang="en-US" sz="3000" dirty="0">
                <a:solidFill>
                  <a:schemeClr val="bg1"/>
                </a:solidFill>
              </a:rPr>
              <a:t>3. Comprehensive Plan &amp;municipal code (development regulations)</a:t>
            </a:r>
          </a:p>
          <a:p>
            <a:pPr marL="547243" lvl="2" indent="0">
              <a:buSzPct val="80000"/>
              <a:buNone/>
            </a:pPr>
            <a:r>
              <a:rPr lang="en-US" sz="3000" dirty="0">
                <a:solidFill>
                  <a:schemeClr val="bg1"/>
                </a:solidFill>
              </a:rPr>
              <a:t>4. Additional issue(s) to consider</a:t>
            </a:r>
          </a:p>
          <a:p>
            <a:pPr marL="256032" lvl="1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408AB1-E278-464E-B21F-561609D0D0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29" y="4707272"/>
            <a:ext cx="1147762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xmlns="" id="{4D49ECD7-D726-4831-BF75-1EF541922D66}"/>
              </a:ext>
            </a:extLst>
          </p:cNvPr>
          <p:cNvSpPr txBox="1"/>
          <p:nvPr/>
        </p:nvSpPr>
        <p:spPr>
          <a:xfrm>
            <a:off x="9963150" y="6440385"/>
            <a:ext cx="2228850" cy="2571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Photo Credit: Google Earth © 2018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0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9912"/>
            <a:ext cx="9188741" cy="547511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800" b="1" dirty="0">
                <a:solidFill>
                  <a:schemeClr val="bg1"/>
                </a:solidFill>
              </a:rPr>
              <a:t>Proposed amendments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</a:rPr>
              <a:t>Definitions</a:t>
            </a:r>
          </a:p>
          <a:p>
            <a:pPr marL="1188720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bg1"/>
                </a:solidFill>
              </a:rPr>
              <a:t>Updating definitions to be consistent with those in state law</a:t>
            </a:r>
          </a:p>
          <a:p>
            <a:pPr marL="1645920" lvl="2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bg1"/>
                </a:solidFill>
              </a:rPr>
              <a:t>Development, Nonconforming definitions as examples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</a:rPr>
              <a:t>Exemptions</a:t>
            </a:r>
            <a:endParaRPr lang="en-US" sz="4000" dirty="0">
              <a:solidFill>
                <a:schemeClr val="bg1"/>
              </a:solidFill>
            </a:endParaRPr>
          </a:p>
          <a:p>
            <a:pPr marL="1188720" indent="-45720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bg1"/>
                </a:solidFill>
              </a:rPr>
              <a:t>Updating development &amp; residential pier cost thresholds and ADA allowances per state law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</a:rPr>
              <a:t>Cross-references</a:t>
            </a:r>
          </a:p>
          <a:p>
            <a:pPr marL="1188720" lvl="3" indent="-45720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bg1"/>
                </a:solidFill>
              </a:rPr>
              <a:t>Adding cross-references with other state and local regulations to help users navigate the code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</a:rPr>
              <a:t>Green roofs – eliminating this shoreline buffer reduction provision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6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99912"/>
            <a:ext cx="7603222" cy="547511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Proposed amendments, Critical Areas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Adopt by Ordinance the most recent critical area regulations in LFPMC 16.16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Wetlands</a:t>
            </a:r>
          </a:p>
          <a:p>
            <a:pPr marL="1188720" lvl="1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Revising existing wetland buffers consistent with the most recent guidance from the Washington State Department of Ecology</a:t>
            </a:r>
          </a:p>
          <a:p>
            <a:pPr marL="1938528" lvl="4" indent="-457200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Buffers would be either the same or smaller in all cases</a:t>
            </a:r>
          </a:p>
          <a:p>
            <a:pPr marL="73152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10B1C5-BA11-4188-8DD7-CB440EBB7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271" y="2439220"/>
            <a:ext cx="3259559" cy="244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2006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984</TotalTime>
  <Words>476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Times New Roman</vt:lpstr>
      <vt:lpstr>Wingdings</vt:lpstr>
      <vt:lpstr>Metropolitan</vt:lpstr>
      <vt:lpstr>      City of Lake Forest Park Shoreline Master Program Periodic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Burien Shoreline Master Program Periodic Update</dc:title>
  <dc:creator>Mark Daniel</dc:creator>
  <cp:lastModifiedBy>Stephen Bennett</cp:lastModifiedBy>
  <cp:revision>51</cp:revision>
  <cp:lastPrinted>2019-05-22T20:25:44Z</cp:lastPrinted>
  <dcterms:created xsi:type="dcterms:W3CDTF">2018-11-12T20:03:21Z</dcterms:created>
  <dcterms:modified xsi:type="dcterms:W3CDTF">2019-05-22T21:50:26Z</dcterms:modified>
</cp:coreProperties>
</file>